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9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6D8DC-D077-EC60-3945-E79929410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25DC3E-94B2-3551-E849-40AB950332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460EF-6CBA-1DDB-85BF-E752C36F4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E7054-E40E-044E-D1DC-504381643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37E20-9D46-B9BC-6854-63B4250DE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8157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4D77C-EC9D-8D1E-0FCE-F7F80F5F8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CF5098-09EC-628E-D5EF-58B9B4010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6183D-793A-8DA9-11AF-69DA52403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98B8A-17E9-94A1-ED6E-6ADFA615F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67B5C-F0BF-DE12-6E82-21E89576D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748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3082E9-F531-B2A6-74E8-F3D829A68D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2F0ACE-28E1-379B-D494-35E5ABED9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980F5-5FC6-2C0B-E33F-C2E27F934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5420B-BDA1-706D-6E38-EF98618B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BF162-B471-D84C-EA23-528D6B88E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410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4694A-5A44-419F-9386-3C0E64911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62EC1F-C3DC-499F-B298-1BA4E13BC7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388C93-CD6F-8742-926F-26E783BBF9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02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72E82-9F30-64F1-55CF-3940F9D94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FC398-4B07-3153-CAF8-D67891E2F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459B8-0FCF-25C1-E448-3DC2BC644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86603-4A3C-917E-4FC0-80288E2A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0DAD8-BADB-D87A-98C5-21C027373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907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DFFF5-C2EE-E078-7DEF-3E515748A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BB83B-9CAD-4364-D1FB-F8BC805E8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8AAB1-97A3-2BF3-3EA1-40180F95B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1B862-01E4-89C3-9BF0-3EA1A3814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A9A63-484A-56F0-8880-9774BC31E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069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28830-71C0-60ED-653C-E9B250E43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4ED6C-F82F-8CA4-320D-D2543878A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12EB1-5A52-92C7-23F6-9C356AE4D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B6124-46BD-F931-F20E-ADC3AE77C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31CCE-1BD3-3F7C-75CD-45B3B70B3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9F819-2C21-477A-C983-E0941C5D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551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97B6C-8D0A-AAE9-D1F9-EC598E809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DCCC0-C276-1712-5C0A-DC1FE49E0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FB98A-818B-35B4-80F8-A90685C13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85AEB-949F-89E3-2BED-714B26F0FE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613A52-5667-094E-A3BC-2DF03726B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65B0AB-3D8F-003D-AFD9-30E8B4689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7296D6-F720-4977-12D0-A540DC805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CD0B94-2680-13B5-B587-E50D2DFC1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6014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C1BA5-1F4B-53EE-931D-CDE918326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DD448A-F5AF-F4CC-203D-097402CB8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C795CE-28BA-6711-95FD-E14DFFC78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F598A3-2313-2023-0A7E-F727D5812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8632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D37F73-2F53-D151-BEBA-D4267B8A8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9D1867-460A-0EE9-4E8B-A7CA854F3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4E4C7-D973-6AAE-F55D-910162BED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870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5A2BE-304E-2585-D9DC-CE51C47CA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7F0AA-D01F-9DDF-8A71-BECA369BC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F1302B-FB01-5ECB-7194-6727D2435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07EBC-2EB0-BFF6-147F-BCB6A3764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59A79-B90F-91A5-42D6-B1260FDEC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2BF795-C74D-57F3-11B0-01FA7AA9C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896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EBC0C-4A68-B4C7-3335-DEAE511D9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141886-3630-8022-1B59-5E017DCF1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4F101-B7FA-737C-67A7-B4BD76C9E5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B4C9A-9CEE-6C6B-85BD-5BD4F57AD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FBC5E0-CE9B-80B0-F465-321C02572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E7634-E831-51B8-4351-912780728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9447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364A5B-B2F5-A16A-33DB-BFE25145F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26462E-006C-938D-3877-9AB139A2F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79294-9EE6-3806-007D-60333D0AE6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8B6B70-E8C2-461F-956C-625E40FD153B}" type="datetimeFigureOut">
              <a:rPr lang="en-AU" smtClean="0"/>
              <a:t>27/03/2024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BF128-EE20-C0EF-F6DB-0B6CAB24F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EFC2C-D4C2-115C-146A-44851CC4F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ED7B5-096C-49CD-BE09-4F51FC7A03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846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03682CE4-F173-6E5D-3AD5-7BD79962641F}"/>
              </a:ext>
            </a:extLst>
          </p:cNvPr>
          <p:cNvSpPr/>
          <p:nvPr/>
        </p:nvSpPr>
        <p:spPr>
          <a:xfrm>
            <a:off x="3903382" y="1844824"/>
            <a:ext cx="4424866" cy="2482407"/>
          </a:xfrm>
          <a:prstGeom prst="triangle">
            <a:avLst/>
          </a:prstGeom>
          <a:solidFill>
            <a:srgbClr val="CCECFF">
              <a:alpha val="25098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09DF12-F1B7-4902-9C81-12647E90550A}"/>
              </a:ext>
            </a:extLst>
          </p:cNvPr>
          <p:cNvSpPr txBox="1"/>
          <p:nvPr/>
        </p:nvSpPr>
        <p:spPr>
          <a:xfrm>
            <a:off x="4586421" y="921426"/>
            <a:ext cx="301095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000" dirty="0">
                <a:solidFill>
                  <a:srgbClr val="0000CC"/>
                </a:solidFill>
                <a:latin typeface="IBM Plex Sans Medium" panose="020B0603050203000203" pitchFamily="34" charset="0"/>
              </a:rPr>
              <a:t>TELOS</a:t>
            </a:r>
          </a:p>
          <a:p>
            <a:pPr algn="ctr"/>
            <a:r>
              <a:rPr lang="en-AU" sz="1400" dirty="0"/>
              <a:t>Appeal to purpose of writer or speaker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DA80FB-A7F1-4DA1-B3DE-1A38E90B726E}"/>
              </a:ext>
            </a:extLst>
          </p:cNvPr>
          <p:cNvSpPr txBox="1"/>
          <p:nvPr/>
        </p:nvSpPr>
        <p:spPr>
          <a:xfrm>
            <a:off x="5015917" y="2060848"/>
            <a:ext cx="211814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000" dirty="0">
                <a:solidFill>
                  <a:srgbClr val="0000CC"/>
                </a:solidFill>
                <a:latin typeface="IBM Plex Sans Medium" panose="020B0603050203000203" pitchFamily="34" charset="0"/>
              </a:rPr>
              <a:t>ETHOS</a:t>
            </a:r>
          </a:p>
          <a:p>
            <a:pPr algn="ctr"/>
            <a:r>
              <a:rPr lang="en-AU" sz="1400" dirty="0"/>
              <a:t>Appeal to moral credibility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600E1B-D9AF-4725-94C5-EA00D678D63A}"/>
              </a:ext>
            </a:extLst>
          </p:cNvPr>
          <p:cNvSpPr txBox="1"/>
          <p:nvPr/>
        </p:nvSpPr>
        <p:spPr>
          <a:xfrm>
            <a:off x="3683195" y="3140969"/>
            <a:ext cx="1806457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000" dirty="0">
                <a:solidFill>
                  <a:srgbClr val="0000CC"/>
                </a:solidFill>
                <a:latin typeface="IBM Plex Sans Medium" panose="020B0603050203000203" pitchFamily="34" charset="0"/>
              </a:rPr>
              <a:t>LOGOS</a:t>
            </a:r>
          </a:p>
          <a:p>
            <a:pPr algn="ctr"/>
            <a:r>
              <a:rPr lang="en-AU" sz="1400" dirty="0"/>
              <a:t>Appeal to logic (facts),</a:t>
            </a:r>
          </a:p>
          <a:p>
            <a:pPr algn="ctr"/>
            <a:r>
              <a:rPr lang="en-AU" sz="1400" dirty="0"/>
              <a:t>‘reasonable-ness’</a:t>
            </a:r>
          </a:p>
          <a:p>
            <a:pPr algn="ctr"/>
            <a:r>
              <a:rPr lang="en-AU" sz="1400" b="1" i="1" dirty="0">
                <a:solidFill>
                  <a:srgbClr val="0000CC"/>
                </a:solidFill>
              </a:rPr>
              <a:t>Facts persuade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045B9B-011C-4A02-9F9F-B7BEC8995B9D}"/>
              </a:ext>
            </a:extLst>
          </p:cNvPr>
          <p:cNvSpPr txBox="1"/>
          <p:nvPr/>
        </p:nvSpPr>
        <p:spPr>
          <a:xfrm>
            <a:off x="6589322" y="3140968"/>
            <a:ext cx="2459006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000" dirty="0">
                <a:solidFill>
                  <a:srgbClr val="0000CC"/>
                </a:solidFill>
                <a:latin typeface="IBM Plex Sans Medium" panose="020B0603050203000203" pitchFamily="34" charset="0"/>
              </a:rPr>
              <a:t>PATHOS</a:t>
            </a:r>
          </a:p>
          <a:p>
            <a:pPr algn="ctr"/>
            <a:r>
              <a:rPr lang="en-AU" sz="1400" dirty="0"/>
              <a:t>Appeal to empathy (emotions),</a:t>
            </a:r>
          </a:p>
          <a:p>
            <a:pPr algn="ctr"/>
            <a:r>
              <a:rPr lang="en-AU" sz="1400" dirty="0"/>
              <a:t>being sensitive</a:t>
            </a:r>
          </a:p>
          <a:p>
            <a:pPr algn="ctr"/>
            <a:r>
              <a:rPr lang="en-AU" sz="1400" b="1" i="1" dirty="0">
                <a:solidFill>
                  <a:srgbClr val="0000CC"/>
                </a:solidFill>
              </a:rPr>
              <a:t>Emotion motivates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261088-9697-43F8-8124-C6C149E54876}"/>
              </a:ext>
            </a:extLst>
          </p:cNvPr>
          <p:cNvSpPr txBox="1"/>
          <p:nvPr/>
        </p:nvSpPr>
        <p:spPr>
          <a:xfrm>
            <a:off x="4522151" y="4624494"/>
            <a:ext cx="3167085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000" dirty="0">
                <a:solidFill>
                  <a:srgbClr val="0000CC"/>
                </a:solidFill>
                <a:latin typeface="IBM Plex Sans Medium" panose="020B0603050203000203" pitchFamily="34" charset="0"/>
              </a:rPr>
              <a:t>KAIROS</a:t>
            </a:r>
          </a:p>
          <a:p>
            <a:pPr algn="ctr"/>
            <a:r>
              <a:rPr lang="en-AU" sz="1400" dirty="0"/>
              <a:t>Appeal to timeliness</a:t>
            </a:r>
          </a:p>
          <a:p>
            <a:pPr algn="ctr"/>
            <a:r>
              <a:rPr lang="en-AU" sz="1400" dirty="0"/>
              <a:t>Is it relevant to what’s happening now?</a:t>
            </a:r>
          </a:p>
          <a:p>
            <a:pPr algn="ctr"/>
            <a:r>
              <a:rPr lang="en-AU" sz="1400" dirty="0"/>
              <a:t>Do you need to do something right now?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A7BB5BA-0520-4598-8B02-CF0C3B7F6590}"/>
              </a:ext>
            </a:extLst>
          </p:cNvPr>
          <p:cNvCxnSpPr>
            <a:cxnSpLocks/>
          </p:cNvCxnSpPr>
          <p:nvPr/>
        </p:nvCxnSpPr>
        <p:spPr>
          <a:xfrm>
            <a:off x="6105694" y="1545525"/>
            <a:ext cx="0" cy="484243"/>
          </a:xfrm>
          <a:prstGeom prst="straightConnector1">
            <a:avLst/>
          </a:prstGeom>
          <a:ln>
            <a:solidFill>
              <a:srgbClr val="0000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FCCFA1F-D1C5-4ED1-956F-318E5BA4A4D0}"/>
              </a:ext>
            </a:extLst>
          </p:cNvPr>
          <p:cNvCxnSpPr>
            <a:cxnSpLocks/>
          </p:cNvCxnSpPr>
          <p:nvPr/>
        </p:nvCxnSpPr>
        <p:spPr>
          <a:xfrm flipH="1">
            <a:off x="5467209" y="2676401"/>
            <a:ext cx="484775" cy="484243"/>
          </a:xfrm>
          <a:prstGeom prst="straightConnector1">
            <a:avLst/>
          </a:prstGeom>
          <a:ln>
            <a:solidFill>
              <a:srgbClr val="0000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F7CE5A6-8C73-4E0C-BA87-028B6352CA23}"/>
              </a:ext>
            </a:extLst>
          </p:cNvPr>
          <p:cNvCxnSpPr>
            <a:cxnSpLocks/>
          </p:cNvCxnSpPr>
          <p:nvPr/>
        </p:nvCxnSpPr>
        <p:spPr>
          <a:xfrm rot="5400000" flipV="1">
            <a:off x="6244738" y="2662550"/>
            <a:ext cx="484775" cy="484243"/>
          </a:xfrm>
          <a:prstGeom prst="straightConnector1">
            <a:avLst/>
          </a:prstGeom>
          <a:ln>
            <a:solidFill>
              <a:srgbClr val="0000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A5E1630-09AE-4785-9840-CBB9DBC4C520}"/>
              </a:ext>
            </a:extLst>
          </p:cNvPr>
          <p:cNvCxnSpPr>
            <a:cxnSpLocks/>
          </p:cNvCxnSpPr>
          <p:nvPr/>
        </p:nvCxnSpPr>
        <p:spPr>
          <a:xfrm>
            <a:off x="5435807" y="4100125"/>
            <a:ext cx="484775" cy="484243"/>
          </a:xfrm>
          <a:prstGeom prst="straightConnector1">
            <a:avLst/>
          </a:prstGeom>
          <a:ln>
            <a:solidFill>
              <a:srgbClr val="0000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0D21435-A65E-491D-8199-04F22B870C4B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6230428" y="4094820"/>
            <a:ext cx="484775" cy="484243"/>
          </a:xfrm>
          <a:prstGeom prst="straightConnector1">
            <a:avLst/>
          </a:prstGeom>
          <a:ln>
            <a:solidFill>
              <a:srgbClr val="0000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F558ECC-0D75-40A4-A4BA-41A39B679A95}"/>
              </a:ext>
            </a:extLst>
          </p:cNvPr>
          <p:cNvCxnSpPr>
            <a:cxnSpLocks/>
          </p:cNvCxnSpPr>
          <p:nvPr/>
        </p:nvCxnSpPr>
        <p:spPr>
          <a:xfrm flipH="1">
            <a:off x="6888088" y="2276872"/>
            <a:ext cx="2808312" cy="0"/>
          </a:xfrm>
          <a:prstGeom prst="straightConnector1">
            <a:avLst/>
          </a:prstGeom>
          <a:ln>
            <a:solidFill>
              <a:srgbClr val="0000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B577EA3-1D89-4E2A-B795-5C17B9D8513C}"/>
              </a:ext>
            </a:extLst>
          </p:cNvPr>
          <p:cNvSpPr txBox="1"/>
          <p:nvPr/>
        </p:nvSpPr>
        <p:spPr>
          <a:xfrm>
            <a:off x="9744033" y="1907540"/>
            <a:ext cx="182453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/>
              <a:t>Past experience</a:t>
            </a:r>
          </a:p>
          <a:p>
            <a:r>
              <a:rPr lang="en-AU" sz="1400" dirty="0"/>
              <a:t>Mastery</a:t>
            </a:r>
          </a:p>
          <a:p>
            <a:r>
              <a:rPr lang="en-AU" sz="1400" dirty="0"/>
              <a:t>3</a:t>
            </a:r>
            <a:r>
              <a:rPr lang="en-AU" sz="1400" baseline="30000" dirty="0"/>
              <a:t>rd</a:t>
            </a:r>
            <a:r>
              <a:rPr lang="en-AU" sz="1400" dirty="0"/>
              <a:t> party endorsement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F2DEAA-A883-470A-9737-F2783CC1009E}"/>
              </a:ext>
            </a:extLst>
          </p:cNvPr>
          <p:cNvSpPr txBox="1"/>
          <p:nvPr/>
        </p:nvSpPr>
        <p:spPr>
          <a:xfrm>
            <a:off x="9775964" y="3059668"/>
            <a:ext cx="8360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/>
              <a:t>Evidence</a:t>
            </a:r>
          </a:p>
          <a:p>
            <a:r>
              <a:rPr lang="en-AU" sz="1400" dirty="0"/>
              <a:t>Proof</a:t>
            </a:r>
          </a:p>
          <a:p>
            <a:r>
              <a:rPr lang="en-AU" sz="1400" dirty="0"/>
              <a:t>Support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4E1D5AC-8A9A-441F-A735-2E89FA13AC63}"/>
              </a:ext>
            </a:extLst>
          </p:cNvPr>
          <p:cNvCxnSpPr>
            <a:cxnSpLocks/>
          </p:cNvCxnSpPr>
          <p:nvPr/>
        </p:nvCxnSpPr>
        <p:spPr>
          <a:xfrm flipH="1">
            <a:off x="9231996" y="3429000"/>
            <a:ext cx="463839" cy="0"/>
          </a:xfrm>
          <a:prstGeom prst="straightConnector1">
            <a:avLst/>
          </a:prstGeom>
          <a:ln>
            <a:solidFill>
              <a:srgbClr val="0000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8765BD3-9732-4397-AA69-1530F7DD20E9}"/>
              </a:ext>
            </a:extLst>
          </p:cNvPr>
          <p:cNvSpPr txBox="1"/>
          <p:nvPr/>
        </p:nvSpPr>
        <p:spPr>
          <a:xfrm>
            <a:off x="9784510" y="4562544"/>
            <a:ext cx="136755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/>
              <a:t>Looming issue?</a:t>
            </a:r>
          </a:p>
          <a:p>
            <a:r>
              <a:rPr lang="en-AU" sz="1400" dirty="0"/>
              <a:t>Competitors?</a:t>
            </a:r>
          </a:p>
          <a:p>
            <a:r>
              <a:rPr lang="en-AU" sz="1400" dirty="0"/>
              <a:t>Trend?</a:t>
            </a:r>
          </a:p>
          <a:p>
            <a:r>
              <a:rPr lang="en-AU" sz="1400" dirty="0"/>
              <a:t>Opportunity?</a:t>
            </a:r>
          </a:p>
          <a:p>
            <a:r>
              <a:rPr lang="en-AU" sz="1400" dirty="0"/>
              <a:t>Legal or similar?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656C7CF-45BE-436A-B3BB-EAFBEA5502A8}"/>
              </a:ext>
            </a:extLst>
          </p:cNvPr>
          <p:cNvCxnSpPr>
            <a:cxnSpLocks/>
          </p:cNvCxnSpPr>
          <p:nvPr/>
        </p:nvCxnSpPr>
        <p:spPr>
          <a:xfrm flipH="1">
            <a:off x="7122678" y="4869160"/>
            <a:ext cx="2578909" cy="0"/>
          </a:xfrm>
          <a:prstGeom prst="straightConnector1">
            <a:avLst/>
          </a:prstGeom>
          <a:ln>
            <a:solidFill>
              <a:srgbClr val="0000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0CB18A-81A3-44C3-9078-4FA452468C7B}"/>
              </a:ext>
            </a:extLst>
          </p:cNvPr>
          <p:cNvCxnSpPr>
            <a:cxnSpLocks/>
          </p:cNvCxnSpPr>
          <p:nvPr/>
        </p:nvCxnSpPr>
        <p:spPr>
          <a:xfrm flipH="1">
            <a:off x="2495600" y="4869160"/>
            <a:ext cx="2578909" cy="0"/>
          </a:xfrm>
          <a:prstGeom prst="straightConnector1">
            <a:avLst/>
          </a:prstGeom>
          <a:ln>
            <a:solidFill>
              <a:srgbClr val="0000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F672DD2E-BD82-4D79-AC8E-E396FA494E52}"/>
              </a:ext>
            </a:extLst>
          </p:cNvPr>
          <p:cNvSpPr txBox="1"/>
          <p:nvPr/>
        </p:nvSpPr>
        <p:spPr>
          <a:xfrm>
            <a:off x="1056038" y="4735177"/>
            <a:ext cx="136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b="1" dirty="0">
                <a:solidFill>
                  <a:srgbClr val="0000CC"/>
                </a:solidFill>
              </a:rPr>
              <a:t>FINALLY</a:t>
            </a:r>
          </a:p>
          <a:p>
            <a:pPr algn="r"/>
            <a:r>
              <a:rPr lang="en-AU" sz="1200" dirty="0"/>
              <a:t>Have a Plan B if you don’t get the approval you need</a:t>
            </a:r>
          </a:p>
        </p:txBody>
      </p:sp>
    </p:spTree>
    <p:extLst>
      <p:ext uri="{BB962C8B-B14F-4D97-AF65-F5344CB8AC3E}">
        <p14:creationId xmlns:p14="http://schemas.microsoft.com/office/powerpoint/2010/main" val="2764052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92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IBM Plex Sans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Eklund</dc:creator>
  <cp:lastModifiedBy>Andy Eklund</cp:lastModifiedBy>
  <cp:revision>1</cp:revision>
  <dcterms:created xsi:type="dcterms:W3CDTF">2024-03-27T05:34:48Z</dcterms:created>
  <dcterms:modified xsi:type="dcterms:W3CDTF">2024-03-27T07:15:45Z</dcterms:modified>
</cp:coreProperties>
</file>